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93" r:id="rId2"/>
    <p:sldId id="257" r:id="rId3"/>
    <p:sldId id="258" r:id="rId4"/>
    <p:sldId id="256" r:id="rId5"/>
    <p:sldId id="291" r:id="rId6"/>
    <p:sldId id="290" r:id="rId7"/>
    <p:sldId id="264" r:id="rId8"/>
    <p:sldId id="289" r:id="rId9"/>
    <p:sldId id="29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5" r:id="rId25"/>
    <p:sldId id="301" r:id="rId26"/>
    <p:sldId id="302" r:id="rId27"/>
    <p:sldId id="303" r:id="rId28"/>
    <p:sldId id="288" r:id="rId29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31"/>
    </p:embeddedFont>
    <p:embeddedFont>
      <p:font typeface="나눔스퀘어라운드 ExtraBold" panose="020B0600000101010101" pitchFamily="50" charset="-127"/>
      <p:bold r:id="rId32"/>
    </p:embeddedFont>
    <p:embeddedFont>
      <p:font typeface="나눔스퀘어라운드 Light" panose="020B0600000101010101" pitchFamily="50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63EF3-91A3-4072-B266-10AC31914908}" v="2464" dt="2025-04-06T23:22:03.979"/>
    <p1510:client id="{B0EE93DA-575F-B042-ABC6-81CE48FACB55}" v="8" dt="2025-04-06T03:23:31.4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668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594020669291339"/>
          <c:y val="1.0499412311656006E-2"/>
          <c:w val="0.79332545931758525"/>
          <c:h val="0.989500587688344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음식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 w="142875"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버섯</c:v>
                </c:pt>
                <c:pt idx="1">
                  <c:v>굴</c:v>
                </c:pt>
                <c:pt idx="2">
                  <c:v>콩</c:v>
                </c:pt>
                <c:pt idx="3">
                  <c:v>채소</c:v>
                </c:pt>
                <c:pt idx="4">
                  <c:v>김치</c:v>
                </c:pt>
                <c:pt idx="5">
                  <c:v>호박</c:v>
                </c:pt>
                <c:pt idx="6">
                  <c:v>브로콜리</c:v>
                </c:pt>
                <c:pt idx="7">
                  <c:v>가지</c:v>
                </c:pt>
                <c:pt idx="8">
                  <c:v>시금치</c:v>
                </c:pt>
                <c:pt idx="9">
                  <c:v>새우</c:v>
                </c:pt>
                <c:pt idx="10">
                  <c:v>카레</c:v>
                </c:pt>
                <c:pt idx="11">
                  <c:v>콩국수</c:v>
                </c:pt>
                <c:pt idx="12">
                  <c:v>낫토</c:v>
                </c:pt>
                <c:pt idx="13">
                  <c:v>푸딩</c:v>
                </c:pt>
                <c:pt idx="14">
                  <c:v>없음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5-4C45-9136-3EF493D473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38141119"/>
        <c:axId val="338141599"/>
      </c:barChart>
      <c:catAx>
        <c:axId val="3381411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800" b="0" i="0" u="none" strike="noStrike" kern="1200" baseline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338141599"/>
        <c:crosses val="autoZero"/>
        <c:auto val="0"/>
        <c:lblAlgn val="ctr"/>
        <c:lblOffset val="100"/>
        <c:noMultiLvlLbl val="0"/>
      </c:catAx>
      <c:valAx>
        <c:axId val="338141599"/>
        <c:scaling>
          <c:orientation val="minMax"/>
        </c:scaling>
        <c:delete val="1"/>
        <c:axPos val="t"/>
        <c:majorGridlines>
          <c:spPr>
            <a:ln w="82550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8141119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4775639763779529"/>
          <c:y val="0"/>
          <c:w val="0.49723982939632544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이유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A8-4E0E-82A2-E8B3B5C368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71-43A4-98B9-EB087C7A1F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71-43A4-98B9-EB087C7A1F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471-43A4-98B9-EB087C7A1F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471-43A4-98B9-EB087C7A1F0C}"/>
              </c:ext>
            </c:extLst>
          </c:dPt>
          <c:cat>
            <c:strRef>
              <c:f>Sheet1!$A$2:$A$6</c:f>
              <c:strCache>
                <c:ptCount val="5"/>
                <c:pt idx="0">
                  <c:v>맛없어서</c:v>
                </c:pt>
                <c:pt idx="1">
                  <c:v>식감</c:v>
                </c:pt>
                <c:pt idx="2">
                  <c:v>비려서</c:v>
                </c:pt>
                <c:pt idx="3">
                  <c:v>향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A8-4E0E-82A2-E8B3B5C368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"/>
          <c:w val="0.43569061679790028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600" b="0" i="0" u="none" strike="noStrike" kern="1200" baseline="0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0.73286</cdr:x>
      <cdr:y>0.19698</cdr:y>
    </cdr:from>
    <cdr:to>
      <cdr:x>0.85018</cdr:x>
      <cdr:y>0.41372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68E76E04-557A-1F42-7A92-5FCDE1C9820C}"/>
            </a:ext>
          </a:extLst>
        </cdr:cNvPr>
        <cdr:cNvSpPr txBox="1"/>
      </cdr:nvSpPr>
      <cdr:spPr>
        <a:xfrm xmlns:a="http://schemas.openxmlformats.org/drawingml/2006/main">
          <a:off x="8934994" y="1187214"/>
          <a:ext cx="1430383" cy="13062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kern="1200" dirty="0"/>
        </a:p>
      </cdr:txBody>
    </cdr:sp>
  </cdr:relSizeAnchor>
  <cdr:relSizeAnchor xmlns:cdr="http://schemas.openxmlformats.org/drawingml/2006/chartDrawing">
    <cdr:from>
      <cdr:x>0.4625</cdr:x>
      <cdr:y>0.42414</cdr:y>
    </cdr:from>
    <cdr:to>
      <cdr:x>0.5375</cdr:x>
      <cdr:y>0.57586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F53C910E-91CD-60ED-2876-EA1B3E40226E}"/>
            </a:ext>
          </a:extLst>
        </cdr:cNvPr>
        <cdr:cNvSpPr txBox="1"/>
      </cdr:nvSpPr>
      <cdr:spPr>
        <a:xfrm xmlns:a="http://schemas.openxmlformats.org/drawingml/2006/main">
          <a:off x="5638800" y="2556301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kern="1200" dirty="0"/>
        </a:p>
      </cdr:txBody>
    </cdr:sp>
  </cdr:relSizeAnchor>
  <cdr:relSizeAnchor xmlns:cdr="http://schemas.openxmlformats.org/drawingml/2006/chartDrawing">
    <cdr:from>
      <cdr:x>0.79232</cdr:x>
      <cdr:y>0.13788</cdr:y>
    </cdr:from>
    <cdr:to>
      <cdr:x>0.88554</cdr:x>
      <cdr:y>0.39471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03E12313-F28B-2E83-4DA5-DC483F7F9CD5}"/>
            </a:ext>
          </a:extLst>
        </cdr:cNvPr>
        <cdr:cNvSpPr txBox="1"/>
      </cdr:nvSpPr>
      <cdr:spPr>
        <a:xfrm xmlns:a="http://schemas.openxmlformats.org/drawingml/2006/main">
          <a:off x="9659982" y="830997"/>
          <a:ext cx="1136469" cy="15479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96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7</a:t>
          </a:r>
          <a:endParaRPr lang="ko-KR" altLang="en-US" sz="9600" kern="1200" dirty="0">
            <a:latin typeface="나눔스퀘어라운드 ExtraBold" panose="020B0600000101010101" pitchFamily="50" charset="-127"/>
            <a:ea typeface="나눔스퀘어라운드 ExtraBold" panose="020B0600000101010101" pitchFamily="50" charset="-127"/>
          </a:endParaRPr>
        </a:p>
      </cdr:txBody>
    </cdr:sp>
  </cdr:relSizeAnchor>
  <cdr:relSizeAnchor xmlns:cdr="http://schemas.openxmlformats.org/drawingml/2006/chartDrawing">
    <cdr:from>
      <cdr:x>0.70179</cdr:x>
      <cdr:y>0.67598</cdr:y>
    </cdr:from>
    <cdr:to>
      <cdr:x>0.82554</cdr:x>
      <cdr:y>0.88404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71B27B05-B47D-141D-DCC2-7C133E7DE7BB}"/>
            </a:ext>
          </a:extLst>
        </cdr:cNvPr>
        <cdr:cNvSpPr txBox="1"/>
      </cdr:nvSpPr>
      <cdr:spPr>
        <a:xfrm xmlns:a="http://schemas.openxmlformats.org/drawingml/2006/main">
          <a:off x="8556171" y="4074106"/>
          <a:ext cx="1508760" cy="12540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kern="1200" dirty="0"/>
        </a:p>
      </cdr:txBody>
    </cdr:sp>
  </cdr:relSizeAnchor>
  <cdr:relSizeAnchor xmlns:cdr="http://schemas.openxmlformats.org/drawingml/2006/chartDrawing">
    <cdr:from>
      <cdr:x>0.74304</cdr:x>
      <cdr:y>0.69692</cdr:y>
    </cdr:from>
    <cdr:to>
      <cdr:x>0.86036</cdr:x>
      <cdr:y>0.94292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F7DD533A-A7F6-75A3-3373-5A49FA35835A}"/>
            </a:ext>
          </a:extLst>
        </cdr:cNvPr>
        <cdr:cNvSpPr txBox="1"/>
      </cdr:nvSpPr>
      <cdr:spPr>
        <a:xfrm xmlns:a="http://schemas.openxmlformats.org/drawingml/2006/main">
          <a:off x="9059091" y="4200320"/>
          <a:ext cx="1430383" cy="14826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9600" kern="12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rPr>
            <a:t>4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2AD25B-29C4-4009-8BCB-01E2C3FEE89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CB2BD-C258-4C6B-A4CE-242C011EF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2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38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44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868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84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56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19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61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5CB2BD-C258-4C6B-A4CE-242C011EF12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676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938F1-706C-B9DF-3611-834F9A627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3EFA04-5792-7D87-555E-C713BF312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9A30B-AD8C-7A32-133B-AF40B1F7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F3D5-1DA7-A07A-A60B-1B891CD9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F8B55-B6A3-B561-CC21-67E10A2D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29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F477D-AE28-90CD-E602-A3860354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1D2FA7-5C31-9BCA-8A46-8D8467577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752A4-57D6-7E73-B047-DD0686FE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A89DB-84CF-E11D-8209-D47BF220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F2F1A-D027-101E-CECB-B08E9A0F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2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F42070-5AE1-E011-26CB-69686DC82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EB153-94B5-5355-CFD9-CEDCB7E40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F388B-2725-C379-279A-82E51669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098AD-7D1C-C456-336B-48EA71C8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3BCAB-E1E5-094A-491D-872D14DB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A7286-B626-9E19-EEC6-28DF4541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0ECEB-DE07-A85B-5A60-374500F69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84831-1745-FBC4-7AAD-46E5A6B39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14003E-4205-A243-375C-E7103D9B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864FD-5946-292A-A301-9D570F40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019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14890-F2B7-66B0-CABC-B731DF6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FA123-8063-3676-F50F-464C2C0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6CFFD-95C3-D629-273C-A939F7FE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4B8EC-82D4-6A2F-3E4B-4AD85859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6920D-1EF3-FFDF-4469-1E6CF44E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12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CC251-8B46-48C7-311B-13C5BDA8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236BA-F246-F93A-1DAC-35AD487F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B4CBC2-C1D4-BED9-4715-0C632F5F7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07137-B40E-D522-7785-B8F99BC9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243F92-DCC2-F19B-ACBC-AF27E885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29D837-9A48-F462-E967-529A4931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57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9FE3F-49FF-2A04-9595-0E5AB0BA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29CF1-5128-D286-BC0C-F91495CD5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D29410-0BBB-15C5-9A93-700F74477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3007C4-A482-1DB3-744C-A4612109C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CC8BE2-2932-1FAD-6C35-B1424784C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3DED1B-5ECB-9ADB-613D-A9762DCA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15A763-EEEF-F4DC-149C-9598048E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D556EA-02A5-D5EC-2226-DE829EF2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24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2C68-1793-2CFB-1A1A-6B137739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2E1518-94B8-D7E5-2628-5076D158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994F2C-1B58-A3C1-C7C6-1C4DB787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B74B93-EBD8-EEF9-6180-FBCC7542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210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EB2534-B493-D92A-0D62-43E3DBBD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B584A3-87F7-D6DD-B381-AD5BC461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6D873-6AD9-227C-A3A3-26C5D718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7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97961-C8FE-41A5-EA22-52C6EF60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C2089-086C-23AE-2F7C-0751BC1A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2DBC55-5E0D-17B9-8B4D-1B5EFC207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54CCD-39B1-3847-EC37-075A7259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E0AA8-48CA-5C26-3B12-34B41CDB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60DF9D-4D32-83F5-76B9-88D302D1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420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86ADA-6458-E9F8-75E5-C1A0C5C7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84316B-B604-3587-CE35-B5C5599EF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FE59B-2B07-7584-D483-E840A40E4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BC5C6-E028-D1F1-BC5D-5B52AC81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C3E338-B0D0-197D-16EC-723CD7D5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353B3-E9ED-AC74-EAC7-7520F5B1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38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6E3164-C413-D496-1B39-283647B0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8F7248-1DF1-7DEA-0E51-120750805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DBB95-BBFC-76C8-8D1B-281CBF30D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DD64CE-0A49-4B6E-BCE0-F8841A649811}" type="datetimeFigureOut">
              <a:rPr lang="ko-KR" altLang="en-US" smtClean="0"/>
              <a:t>2025-04-07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B1606-C652-A8AB-2115-ADAA2CD9E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9ADD0-1457-C3DB-9973-E8FC7249C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8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file:///C:\Users\kmc13\Downloads\school-blackboard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4df4e463fe63c6121632c5307e9dc4531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a2506ba6ef300a431518f0e0ee222e39.jp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9827f3c6519cff324cba4a8b3b3b93521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fb55c4cc573092e79e43ee0c47fd967b1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70b1ab0d3c911d9f01a2cbf68f64bdb21.jp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4359293137cbfc42d3db59e237ad14741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c439aadd46b84ca3f4bbda360b30920d1.jp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kmc13\Downloads\086e22d0b515def05326524a31aaf8951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114C-D0E7-688D-BFE8-AECA0C012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3E43A8-765C-A9B4-695C-BBC0DD3C2C45}"/>
              </a:ext>
            </a:extLst>
          </p:cNvPr>
          <p:cNvSpPr txBox="1"/>
          <p:nvPr/>
        </p:nvSpPr>
        <p:spPr>
          <a:xfrm>
            <a:off x="-1" y="322232"/>
            <a:ext cx="121920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인생 최악의 음식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C6F48-5070-D7E2-35DD-4F9078ABF428}"/>
              </a:ext>
            </a:extLst>
          </p:cNvPr>
          <p:cNvSpPr txBox="1"/>
          <p:nvPr/>
        </p:nvSpPr>
        <p:spPr>
          <a:xfrm>
            <a:off x="203620" y="2352682"/>
            <a:ext cx="29053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</a:t>
            </a:r>
            <a:r>
              <a:rPr lang="en-US" altLang="ko-KR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모둠</a:t>
            </a:r>
            <a:br>
              <a:rPr lang="en-US" altLang="ko-KR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endParaRPr lang="en-US" altLang="ko-KR" sz="44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김민찬</a:t>
            </a:r>
            <a:endParaRPr lang="en-US" altLang="ko-KR" sz="44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440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김소영</a:t>
            </a:r>
            <a:endParaRPr lang="en-US" altLang="ko-KR" sz="44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4400" err="1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김예인</a:t>
            </a:r>
            <a:endParaRPr lang="en-US" altLang="ko-KR" sz="44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4400" err="1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문승민</a:t>
            </a:r>
            <a:endParaRPr lang="ko-KR" altLang="en-US" sz="44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563D4-ABD1-9A1E-433D-00676A91E41D}"/>
              </a:ext>
            </a:extLst>
          </p:cNvPr>
          <p:cNvSpPr txBox="1"/>
          <p:nvPr/>
        </p:nvSpPr>
        <p:spPr>
          <a:xfrm>
            <a:off x="9220200" y="6138334"/>
            <a:ext cx="645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 폰트</a:t>
            </a:r>
            <a:r>
              <a:rPr lang="en-US" altLang="ko-KR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 err="1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나눔스퀘어라운드</a:t>
            </a:r>
            <a:endParaRPr lang="en-US" altLang="ko-KR">
              <a:solidFill>
                <a:schemeClr val="accent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  <a:p>
            <a:r>
              <a:rPr lang="ko-KR" altLang="en-US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사용 컬러 팔레트</a:t>
            </a:r>
            <a:r>
              <a:rPr lang="en-US" altLang="ko-KR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color hunt</a:t>
            </a:r>
            <a:endParaRPr lang="ko-KR" altLang="en-US">
              <a:solidFill>
                <a:schemeClr val="accent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3728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470BC-C261-47B3-18F2-582570855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D42C62-3310-4E88-6DB7-0CAB1E6879E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  <p:pic>
        <p:nvPicPr>
          <p:cNvPr id="6" name="그림 5" descr="칠판, 텍스트, 직사각형, 슬레이트이(가) 표시된 사진">
            <a:extLst>
              <a:ext uri="{FF2B5EF4-FFF2-40B4-BE49-F238E27FC236}">
                <a16:creationId xmlns:a16="http://schemas.microsoft.com/office/drawing/2014/main" id="{C3A16455-085A-7900-EBA9-A9D1008F6D7A}"/>
              </a:ext>
            </a:extLst>
          </p:cNvPr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" t="5734" r="1412" b="5556"/>
          <a:stretch>
            <a:fillRect/>
          </a:stretch>
        </p:blipFill>
        <p:spPr>
          <a:xfrm>
            <a:off x="465826" y="1293964"/>
            <a:ext cx="11260347" cy="5009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7BF12A-0695-F488-1488-0C2A591C1947}"/>
              </a:ext>
            </a:extLst>
          </p:cNvPr>
          <p:cNvSpPr txBox="1"/>
          <p:nvPr/>
        </p:nvSpPr>
        <p:spPr>
          <a:xfrm>
            <a:off x="322217" y="1907075"/>
            <a:ext cx="1154756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0" i="0">
                <a:solidFill>
                  <a:schemeClr val="accent4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모든 버섯은 먹을 수 있다</a:t>
            </a:r>
            <a:r>
              <a:rPr lang="en-US" altLang="ko-KR" sz="6000" b="0" i="0">
                <a:solidFill>
                  <a:schemeClr val="accent4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r>
              <a:rPr lang="ko-KR" altLang="en-US" sz="6000" b="0" i="0">
                <a:solidFill>
                  <a:schemeClr val="accent4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어떤 버섯은 한 번만 먹을 수 있다</a:t>
            </a:r>
            <a:r>
              <a:rPr lang="en-US" altLang="ko-KR" sz="6000" b="0" i="0">
                <a:solidFill>
                  <a:schemeClr val="accent4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b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b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6000">
                <a:solidFill>
                  <a:schemeClr val="accent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ko-KR" altLang="en-US" sz="6000" b="0" i="0">
                <a:solidFill>
                  <a:schemeClr val="accent3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테리 </a:t>
            </a:r>
            <a:r>
              <a:rPr lang="ko-KR" altLang="en-US" sz="6000" b="0" i="0" err="1">
                <a:solidFill>
                  <a:schemeClr val="accent3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프래쳇</a:t>
            </a:r>
            <a:endParaRPr lang="ko-KR" altLang="en-US" sz="6000">
              <a:solidFill>
                <a:schemeClr val="accent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8ECE74-D7A4-46FD-7B35-2C586C8E8D9A}"/>
              </a:ext>
            </a:extLst>
          </p:cNvPr>
          <p:cNvSpPr txBox="1"/>
          <p:nvPr/>
        </p:nvSpPr>
        <p:spPr>
          <a:xfrm>
            <a:off x="465825" y="6419850"/>
            <a:ext cx="93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https://kr.freepik.com/free-photo/school-blackboard_997938.htm</a:t>
            </a:r>
            <a:endParaRPr lang="ko-KR" altLang="en-US">
              <a:solidFill>
                <a:schemeClr val="accent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7FC9DC-6900-1DE1-D9E6-FC10DAA85B17}"/>
              </a:ext>
            </a:extLst>
          </p:cNvPr>
          <p:cNvSpPr txBox="1"/>
          <p:nvPr/>
        </p:nvSpPr>
        <p:spPr>
          <a:xfrm>
            <a:off x="8696325" y="6419850"/>
            <a:ext cx="295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자료출처：테리프래쳇</a:t>
            </a:r>
            <a:endParaRPr lang="ko-KR" altLang="en-US" dirty="0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854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F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F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E3248-1C71-2478-B698-AB8A6E85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7D1B3-901A-E9A5-0AAE-840D65F5F6C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D4678F-E20F-4B45-254D-3AD41F74E841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 크림 스프</a:t>
            </a:r>
            <a:endParaRPr lang="ko-KR" altLang="en-US" sz="88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7CAF928-E29E-4504-26CF-292F2EECB576}"/>
              </a:ext>
            </a:extLst>
          </p:cNvPr>
          <p:cNvSpPr/>
          <p:nvPr/>
        </p:nvSpPr>
        <p:spPr>
          <a:xfrm>
            <a:off x="189411" y="2501537"/>
            <a:ext cx="5545184" cy="4042953"/>
          </a:xfrm>
          <a:prstGeom prst="rect">
            <a:avLst/>
          </a:prstGeom>
          <a:blipFill dpi="0" rotWithShape="1">
            <a:blip r:embed="rId2" r:link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BC14C-3192-10F1-C497-FA12D23A439C}"/>
              </a:ext>
            </a:extLst>
          </p:cNvPr>
          <p:cNvSpPr txBox="1"/>
          <p:nvPr/>
        </p:nvSpPr>
        <p:spPr>
          <a:xfrm>
            <a:off x="6296298" y="2630187"/>
            <a:ext cx="5486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부드러운 크림과</a:t>
            </a:r>
            <a:endParaRPr lang="en-US" altLang="ko-KR" sz="6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버섯의 고소한</a:t>
            </a:r>
            <a:endParaRPr lang="en-US" altLang="ko-KR" sz="6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풍미가 어우러진</a:t>
            </a:r>
            <a:endParaRPr lang="en-US" altLang="ko-KR" sz="6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따뜻한 수프</a:t>
            </a:r>
            <a:r>
              <a:rPr lang="en-US" altLang="ko-KR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6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13BD2-2C94-004E-6B36-D2E2714991F8}"/>
              </a:ext>
            </a:extLst>
          </p:cNvPr>
          <p:cNvSpPr txBox="1"/>
          <p:nvPr/>
        </p:nvSpPr>
        <p:spPr>
          <a:xfrm>
            <a:off x="8248651" y="2138867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재미마미님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672C4-7570-096D-7B31-A114121E969D}"/>
              </a:ext>
            </a:extLst>
          </p:cNvPr>
          <p:cNvSpPr txBox="1"/>
          <p:nvPr/>
        </p:nvSpPr>
        <p:spPr>
          <a:xfrm>
            <a:off x="6648451" y="2399535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033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5B3F-A2FD-91F1-10F0-7263C37E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0BA325-3DC1-D8DC-23EF-53D6ABCDCA59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 불고기</a:t>
            </a:r>
            <a:endParaRPr lang="ko-KR" altLang="en-US" sz="88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9524E3-611A-B813-F2F7-1248C0BACE32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D6743CA-56B9-7D97-398D-B13018711A5A}"/>
              </a:ext>
            </a:extLst>
          </p:cNvPr>
          <p:cNvSpPr/>
          <p:nvPr/>
        </p:nvSpPr>
        <p:spPr>
          <a:xfrm>
            <a:off x="-2971801" y="2310420"/>
            <a:ext cx="12192000" cy="4356463"/>
          </a:xfrm>
          <a:prstGeom prst="rect">
            <a:avLst/>
          </a:prstGeom>
          <a:blipFill dpi="0" rotWithShape="1">
            <a:blip r:embed="rId2"/>
            <a:srcRect/>
            <a:stretch>
              <a:fillRect l="35000" t="-5000" r="35000" b="-11000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3D32E-38D2-EDB1-2F0B-2540F8B7B0A4}"/>
              </a:ext>
            </a:extLst>
          </p:cNvPr>
          <p:cNvSpPr txBox="1"/>
          <p:nvPr/>
        </p:nvSpPr>
        <p:spPr>
          <a:xfrm>
            <a:off x="5840185" y="2226495"/>
            <a:ext cx="56627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소고기와 함께</a:t>
            </a:r>
            <a:endParaRPr lang="en-US" altLang="ko-KR" sz="7200">
              <a:solidFill>
                <a:srgbClr val="303038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볶아 감칠맛을</a:t>
            </a:r>
            <a:endParaRPr lang="en-US" altLang="ko-KR" sz="72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살린 한국식</a:t>
            </a:r>
            <a:endParaRPr lang="en-US" altLang="ko-KR" sz="72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 요리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7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A4493-66F6-1CA6-D0CB-60B4FB34874E}"/>
              </a:ext>
            </a:extLst>
          </p:cNvPr>
          <p:cNvSpPr txBox="1"/>
          <p:nvPr/>
        </p:nvSpPr>
        <p:spPr>
          <a:xfrm>
            <a:off x="8096250" y="182429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미루나무님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3B39E7-8160-20BB-FF70-2BB3A72E0F2A}"/>
              </a:ext>
            </a:extLst>
          </p:cNvPr>
          <p:cNvSpPr txBox="1"/>
          <p:nvPr/>
        </p:nvSpPr>
        <p:spPr>
          <a:xfrm>
            <a:off x="6610351" y="2109318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38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BF63-F57A-DF82-5937-C8FD9854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E2906E7-BE7E-B781-77D9-7DC001DE39E3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950E3-B82A-1D9F-8DF7-25D18FA145FF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 </a:t>
            </a:r>
            <a:r>
              <a:rPr lang="ko-KR" altLang="en-US" sz="8800" b="0" i="0" err="1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리조또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787432-D75D-906A-278E-1B50696C47E7}"/>
              </a:ext>
            </a:extLst>
          </p:cNvPr>
          <p:cNvSpPr/>
          <p:nvPr/>
        </p:nvSpPr>
        <p:spPr>
          <a:xfrm>
            <a:off x="973180" y="2361200"/>
            <a:ext cx="4781008" cy="4284617"/>
          </a:xfrm>
          <a:prstGeom prst="rect">
            <a:avLst/>
          </a:prstGeom>
          <a:blipFill dpi="0" rotWithShape="1">
            <a:blip r:embed="rId2" r:link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3B95F-1455-831D-60E3-D8F8C66B8235}"/>
              </a:ext>
            </a:extLst>
          </p:cNvPr>
          <p:cNvSpPr txBox="1"/>
          <p:nvPr/>
        </p:nvSpPr>
        <p:spPr>
          <a:xfrm>
            <a:off x="6096000" y="2149019"/>
            <a:ext cx="47810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이탈리아식</a:t>
            </a:r>
            <a:endParaRPr lang="en-US" altLang="ko-KR" sz="6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쌀 요리로</a:t>
            </a:r>
            <a:r>
              <a:rPr lang="en-US" altLang="ko-KR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버섯과 치즈가 조화로운 깊은 맛을 자랑</a:t>
            </a:r>
            <a:r>
              <a:rPr lang="en-US" altLang="ko-KR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6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ED25C0-FEF9-A1AC-8031-99CC5AFBAD7E}"/>
              </a:ext>
            </a:extLst>
          </p:cNvPr>
          <p:cNvSpPr txBox="1"/>
          <p:nvPr/>
        </p:nvSpPr>
        <p:spPr>
          <a:xfrm>
            <a:off x="8486503" y="1701112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문성실님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CCDC0-236F-5DBD-DE07-E83A034187B5}"/>
              </a:ext>
            </a:extLst>
          </p:cNvPr>
          <p:cNvSpPr txBox="1"/>
          <p:nvPr/>
        </p:nvSpPr>
        <p:spPr>
          <a:xfrm>
            <a:off x="6591301" y="1991868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79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5039-87F8-7E7E-548D-0E24F749D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FB366B-E8EA-BB4B-E513-4CDE49EAF969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02687-833E-F5F7-4595-01088A86ABD1}"/>
              </a:ext>
            </a:extLst>
          </p:cNvPr>
          <p:cNvSpPr txBox="1"/>
          <p:nvPr/>
        </p:nvSpPr>
        <p:spPr>
          <a:xfrm>
            <a:off x="1713411" y="830997"/>
            <a:ext cx="87651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</p:spTree>
    <p:extLst>
      <p:ext uri="{BB962C8B-B14F-4D97-AF65-F5344CB8AC3E}">
        <p14:creationId xmlns:p14="http://schemas.microsoft.com/office/powerpoint/2010/main" val="65444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4D028-4E51-AA70-21A8-F27DCF79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555A1A-E25F-912A-E802-10EEB4E69A63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BA93AA-65BD-C45A-CC4C-14A56DCFAC49}"/>
              </a:ext>
            </a:extLst>
          </p:cNvPr>
          <p:cNvSpPr/>
          <p:nvPr/>
        </p:nvSpPr>
        <p:spPr>
          <a:xfrm>
            <a:off x="504000" y="1224000"/>
            <a:ext cx="11196000" cy="5004000"/>
          </a:xfrm>
          <a:prstGeom prst="rect">
            <a:avLst/>
          </a:prstGeom>
          <a:blipFill dpi="0" rotWithShape="1">
            <a:blip r:embed="rId3"/>
            <a:srcRect/>
            <a:stretch>
              <a:fillRect l="-1607" t="-6702" r="-1532" b="-6200"/>
            </a:stretch>
          </a:blipFill>
          <a:ln>
            <a:noFill/>
          </a:ln>
          <a:effectLst>
            <a:outerShdw blurRad="50800" dist="50800" dir="1200000" algn="ctr" rotWithShape="0">
              <a:srgbClr val="000000">
                <a:alpha val="43137"/>
              </a:srgbClr>
            </a:outerShdw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275656-C559-21DB-744E-7E396C98E617}"/>
              </a:ext>
            </a:extLst>
          </p:cNvPr>
          <p:cNvSpPr txBox="1"/>
          <p:nvPr/>
        </p:nvSpPr>
        <p:spPr>
          <a:xfrm>
            <a:off x="322217" y="1907075"/>
            <a:ext cx="1154756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err="1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노로바이러스</a:t>
            </a:r>
            <a: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및 비브리오균</a:t>
            </a:r>
            <a:endParaRPr lang="en-US" altLang="ko-KR" sz="600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감염위험이 있으므로 신선한 굴</a:t>
            </a:r>
            <a:endParaRPr lang="en-US" altLang="ko-KR" sz="6000">
              <a:solidFill>
                <a:schemeClr val="accent4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먹어야 함</a:t>
            </a:r>
            <a:r>
              <a:rPr lang="en-US" altLang="ko-KR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br>
              <a:rPr lang="ko-KR" altLang="en-US" sz="6000">
                <a:solidFill>
                  <a:schemeClr val="accent4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</a:br>
            <a:r>
              <a:rPr lang="en-US" altLang="ko-KR" sz="6000">
                <a:solidFill>
                  <a:schemeClr val="accent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- </a:t>
            </a:r>
            <a:r>
              <a:rPr lang="en-US" altLang="ko-KR" sz="6000" err="1">
                <a:solidFill>
                  <a:schemeClr val="accent3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chatGPT</a:t>
            </a:r>
            <a:endParaRPr lang="ko-KR" altLang="en-US" sz="6000">
              <a:solidFill>
                <a:schemeClr val="accent3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59FBF4-FC4F-7C5A-AE77-805CD0BD58E7}"/>
              </a:ext>
            </a:extLst>
          </p:cNvPr>
          <p:cNvSpPr txBox="1"/>
          <p:nvPr/>
        </p:nvSpPr>
        <p:spPr>
          <a:xfrm>
            <a:off x="465825" y="6419850"/>
            <a:ext cx="931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accent1"/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https://kr.freepik.com/free-photo/school-blackboard_997938.htm</a:t>
            </a:r>
            <a:endParaRPr lang="ko-KR" altLang="en-US">
              <a:solidFill>
                <a:schemeClr val="accent1"/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DBC1FF-252C-A7F4-04FD-3F2491A03BC4}"/>
              </a:ext>
            </a:extLst>
          </p:cNvPr>
          <p:cNvSpPr txBox="1"/>
          <p:nvPr/>
        </p:nvSpPr>
        <p:spPr>
          <a:xfrm>
            <a:off x="8477250" y="6228000"/>
            <a:ext cx="3781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ko-KR" altLang="en-US" dirty="0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：</a:t>
            </a:r>
            <a:r>
              <a:rPr lang="en-US" altLang="ko-KR" b="0" i="0" dirty="0">
                <a:solidFill>
                  <a:schemeClr val="tx1">
                    <a:lumMod val="10000"/>
                  </a:schemeClr>
                </a:solidFill>
                <a:effectLst/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ChatGPT, OpenAI,</a:t>
            </a:r>
          </a:p>
          <a:p>
            <a:r>
              <a:rPr lang="en-US" altLang="ko-KR" b="0" i="0" dirty="0">
                <a:solidFill>
                  <a:schemeClr val="tx1">
                    <a:lumMod val="10000"/>
                  </a:schemeClr>
                </a:solidFill>
                <a:effectLst/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2025</a:t>
            </a:r>
            <a:r>
              <a:rPr lang="ko-KR" altLang="en-US" b="0" i="0" dirty="0">
                <a:solidFill>
                  <a:schemeClr val="tx1">
                    <a:lumMod val="10000"/>
                  </a:schemeClr>
                </a:solidFill>
                <a:effectLst/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 b="0" i="0" dirty="0">
                <a:solidFill>
                  <a:schemeClr val="tx1">
                    <a:lumMod val="10000"/>
                  </a:schemeClr>
                </a:solidFill>
                <a:effectLst/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 b="0" i="0" dirty="0">
                <a:solidFill>
                  <a:schemeClr val="tx1">
                    <a:lumMod val="10000"/>
                  </a:schemeClr>
                </a:solidFill>
                <a:effectLst/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 b="0" i="0" dirty="0">
                <a:solidFill>
                  <a:schemeClr val="tx1">
                    <a:lumMod val="10000"/>
                  </a:schemeClr>
                </a:solidFill>
                <a:effectLst/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2</a:t>
            </a:r>
            <a:r>
              <a:rPr lang="ko-KR" altLang="en-US" b="0" i="0" dirty="0">
                <a:solidFill>
                  <a:schemeClr val="tx1">
                    <a:lumMod val="10000"/>
                  </a:schemeClr>
                </a:solidFill>
                <a:effectLst/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 b="0" i="0" dirty="0">
                <a:solidFill>
                  <a:schemeClr val="tx1">
                    <a:lumMod val="10000"/>
                  </a:schemeClr>
                </a:solidFill>
                <a:effectLst/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 dirty="0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719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F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F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DDC39-D3A6-1525-2D22-0BCACABE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639A64-FF4E-B133-F410-607CCB136F3E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E4195C-76B5-2805-9BB8-3BA7D18BB2BE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8800" err="1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굴전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음식, 요리, 스낵, 레시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CA0598C-FB7D-F499-C34D-3E43F6F44BBD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7" y="2325896"/>
            <a:ext cx="6306013" cy="4414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16A7A-44DB-7104-2197-C7A03FA45AC5}"/>
              </a:ext>
            </a:extLst>
          </p:cNvPr>
          <p:cNvSpPr txBox="1"/>
          <p:nvPr/>
        </p:nvSpPr>
        <p:spPr>
          <a:xfrm>
            <a:off x="6692127" y="2887682"/>
            <a:ext cx="531440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굴을 밀가루와 달걀 옷에</a:t>
            </a:r>
            <a:endParaRPr lang="en-US" altLang="ko-KR" sz="66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66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묻혀 부쳐낸 전</a:t>
            </a:r>
            <a:r>
              <a:rPr lang="en-US" altLang="ko-KR" sz="66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6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599447-4D97-03DC-9A7D-B9BA95DB82AF}"/>
              </a:ext>
            </a:extLst>
          </p:cNvPr>
          <p:cNvSpPr txBox="1"/>
          <p:nvPr/>
        </p:nvSpPr>
        <p:spPr>
          <a:xfrm>
            <a:off x="8111430" y="251835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– hancy002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F32587-1821-789C-1E3B-B406ABCCC7C1}"/>
              </a:ext>
            </a:extLst>
          </p:cNvPr>
          <p:cNvSpPr txBox="1"/>
          <p:nvPr/>
        </p:nvSpPr>
        <p:spPr>
          <a:xfrm>
            <a:off x="6772276" y="2739212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83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F4D86-FA24-4057-20F1-7DA81AAC8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54E03F-8609-3818-4DDE-4CDEE96222A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5E4D3-A745-0D2C-E357-EE843D337525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</a:t>
            </a:r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8800" err="1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굴국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7" name="그림 6" descr="사발, 음식, 스톡, 육수이(가) 표시된 사진">
            <a:extLst>
              <a:ext uri="{FF2B5EF4-FFF2-40B4-BE49-F238E27FC236}">
                <a16:creationId xmlns:a16="http://schemas.microsoft.com/office/drawing/2014/main" id="{B095FF59-679F-2497-FE12-23F81C12C507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5" t="4173" r="12430" b="5104"/>
          <a:stretch>
            <a:fillRect/>
          </a:stretch>
        </p:blipFill>
        <p:spPr>
          <a:xfrm>
            <a:off x="149502" y="2340153"/>
            <a:ext cx="5433709" cy="4387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4E1564-091B-3128-6E7E-E250E8D143B5}"/>
              </a:ext>
            </a:extLst>
          </p:cNvPr>
          <p:cNvSpPr txBox="1"/>
          <p:nvPr/>
        </p:nvSpPr>
        <p:spPr>
          <a:xfrm>
            <a:off x="5730960" y="2872294"/>
            <a:ext cx="63115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굴과 무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파 등을 넣고 끓인</a:t>
            </a:r>
            <a:endParaRPr lang="en-US" altLang="ko-KR" sz="72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따뜻한 국물요리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7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99F1E-2ABC-3045-31B7-AA4E9A76CC45}"/>
              </a:ext>
            </a:extLst>
          </p:cNvPr>
          <p:cNvSpPr txBox="1"/>
          <p:nvPr/>
        </p:nvSpPr>
        <p:spPr>
          <a:xfrm>
            <a:off x="8620125" y="2502962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히로님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85BA6-72B9-5181-60EB-6F1581B4FE4B}"/>
              </a:ext>
            </a:extLst>
          </p:cNvPr>
          <p:cNvSpPr txBox="1"/>
          <p:nvPr/>
        </p:nvSpPr>
        <p:spPr>
          <a:xfrm>
            <a:off x="6496050" y="2739212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3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9B931-935A-D9DA-A378-BE2F5FA67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54E6E5-7E5F-B117-07FC-C07C37743D9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1AB88-27B6-8BF7-0126-A00848A5C0FC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3. </a:t>
            </a:r>
            <a:r>
              <a:rPr lang="ko-KR" altLang="en-US" sz="8800" err="1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굴무침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 descr="요리, 음식, 접시, 레시피이(가) 표시된 사진">
            <a:extLst>
              <a:ext uri="{FF2B5EF4-FFF2-40B4-BE49-F238E27FC236}">
                <a16:creationId xmlns:a16="http://schemas.microsoft.com/office/drawing/2014/main" id="{48528F82-B594-8263-5145-8C9B5D6FC879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4" b="258"/>
          <a:stretch>
            <a:fillRect/>
          </a:stretch>
        </p:blipFill>
        <p:spPr>
          <a:xfrm>
            <a:off x="193016" y="2165450"/>
            <a:ext cx="4038117" cy="45815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C60245-8969-F7FC-C4CF-DF4803F352F6}"/>
              </a:ext>
            </a:extLst>
          </p:cNvPr>
          <p:cNvSpPr txBox="1"/>
          <p:nvPr/>
        </p:nvSpPr>
        <p:spPr>
          <a:xfrm>
            <a:off x="4927594" y="1350471"/>
            <a:ext cx="63115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싱싱한 굴에</a:t>
            </a:r>
            <a:endParaRPr lang="en-US" altLang="ko-KR" sz="72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고춧가루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식초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마늘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참기름 등 넣고 무친</a:t>
            </a:r>
            <a:endParaRPr lang="en-US" altLang="ko-KR" sz="72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ko-KR" altLang="en-US" sz="7200" b="0" i="0" err="1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새콤매콤한</a:t>
            </a:r>
            <a:r>
              <a:rPr lang="ko-KR" altLang="en-US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요리</a:t>
            </a:r>
            <a:r>
              <a:rPr lang="en-US" altLang="ko-KR" sz="72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7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7CD0E-085D-AA54-D1BA-3A880BFE8DC5}"/>
              </a:ext>
            </a:extLst>
          </p:cNvPr>
          <p:cNvSpPr txBox="1"/>
          <p:nvPr/>
        </p:nvSpPr>
        <p:spPr>
          <a:xfrm>
            <a:off x="5943600" y="91440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과일짱님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F9C36-12E3-A3CF-52CC-9728B2113BAB}"/>
              </a:ext>
            </a:extLst>
          </p:cNvPr>
          <p:cNvSpPr txBox="1"/>
          <p:nvPr/>
        </p:nvSpPr>
        <p:spPr>
          <a:xfrm>
            <a:off x="4562476" y="1165805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ChatGPT, OpenAI, 2025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년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월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4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일 대화 내용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.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18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7A8A6-C909-5DF4-C064-1244A11CB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E32DA2-DB9A-FAA9-9589-7BA2364BC2B4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FB0E06-7065-761E-8426-22EC48123044}"/>
              </a:ext>
            </a:extLst>
          </p:cNvPr>
          <p:cNvSpPr txBox="1"/>
          <p:nvPr/>
        </p:nvSpPr>
        <p:spPr>
          <a:xfrm>
            <a:off x="1713411" y="830997"/>
            <a:ext cx="87651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</p:spTree>
    <p:extLst>
      <p:ext uri="{BB962C8B-B14F-4D97-AF65-F5344CB8AC3E}">
        <p14:creationId xmlns:p14="http://schemas.microsoft.com/office/powerpoint/2010/main" val="3542101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B3650-CD6B-B7F9-15B4-0B299EA30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44441D-CFA3-7453-DA0E-386F011A5A03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BE1888-FD61-BE8D-91C4-C1447225A4E2}"/>
              </a:ext>
            </a:extLst>
          </p:cNvPr>
          <p:cNvSpPr/>
          <p:nvPr/>
        </p:nvSpPr>
        <p:spPr>
          <a:xfrm>
            <a:off x="204651" y="1327442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 </a:t>
            </a:r>
            <a:r>
              <a:rPr lang="ko-KR" altLang="en-US" sz="3200" err="1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시작전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약속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우리반 친구들 선정 최악의 음식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2-1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최악의 음식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설문 조사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2-2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최악의 음식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종류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2-3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최악의 음식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이유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Chapter 3 –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싫어하는 음식 알아보기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3-1 –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 알아보기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버섯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3-2 –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 알아보기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굴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3-3 –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 알아보기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채소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       3-4 –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 알아보기</a:t>
            </a:r>
            <a:r>
              <a:rPr lang="en-US" altLang="ko-KR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</a:t>
            </a:r>
            <a:r>
              <a:rPr lang="ko-KR" altLang="en-US" sz="3200">
                <a:solidFill>
                  <a:schemeClr val="tx1">
                    <a:lumMod val="1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콩</a:t>
            </a:r>
            <a:endParaRPr lang="en-US" altLang="ko-KR" sz="3200">
              <a:solidFill>
                <a:schemeClr val="tx1">
                  <a:lumMod val="1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3200">
              <a:solidFill>
                <a:schemeClr val="tx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6098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EF3D-A846-F5DA-C7C5-7D05E7CD2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89A050-63BB-421C-6472-F5B1E7578A03}"/>
              </a:ext>
            </a:extLst>
          </p:cNvPr>
          <p:cNvSpPr txBox="1"/>
          <p:nvPr/>
        </p:nvSpPr>
        <p:spPr>
          <a:xfrm>
            <a:off x="-101600" y="671691"/>
            <a:ext cx="12395199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양배추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콜라비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콜리플라워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브로콜리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케일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콜라드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적채 배추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순무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채심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청경채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물냉이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갓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자차이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유채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루타바가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쌈추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마카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무 열무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알타리무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냉이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와사비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로켓 고추 피망 파프리카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페페론치노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할라피뇨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청양고추 부트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졸로키아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하바네로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가지 감자 토마토 고구마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공심채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메 토란</a:t>
            </a:r>
            <a:r>
              <a:rPr lang="en-US" altLang="ko-KR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타로</a:t>
            </a:r>
            <a:r>
              <a:rPr lang="en-US" altLang="ko-KR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구약감자 돌나물 돌단풍 박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수박여주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멜론 호박 오이 단호박 수세미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울외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동아 시금치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비름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명아주 사탕무 근대 비트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퉁퉁마디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쇠비름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루바브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하수오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미나리 셀러리 당귀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흥거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4400" dirty="0" err="1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신선초</a:t>
            </a:r>
            <a:r>
              <a:rPr lang="ko-KR" altLang="en-US" sz="4400" dirty="0">
                <a:solidFill>
                  <a:schemeClr val="tx1">
                    <a:lumMod val="50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참나물 시호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D1016-C296-E3B1-1178-E5D6B9641AC9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D324A-4BA3-C39D-DB57-90E6739AD352}"/>
              </a:ext>
            </a:extLst>
          </p:cNvPr>
          <p:cNvSpPr txBox="1"/>
          <p:nvPr/>
        </p:nvSpPr>
        <p:spPr>
          <a:xfrm>
            <a:off x="-3875315" y="2296985"/>
            <a:ext cx="1994262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이게 </a:t>
            </a:r>
            <a:r>
              <a:rPr lang="en-US" altLang="ko-KR" sz="16600" dirty="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16600" dirty="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분의 </a:t>
            </a:r>
            <a:r>
              <a:rPr lang="en-US" altLang="ko-KR" sz="16600" dirty="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endParaRPr lang="ko-KR" altLang="en-US" sz="16600" dirty="0">
              <a:solidFill>
                <a:schemeClr val="tx1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945F3-500A-3CF9-744C-87B6C561E3E6}"/>
              </a:ext>
            </a:extLst>
          </p:cNvPr>
          <p:cNvSpPr txBox="1"/>
          <p:nvPr/>
        </p:nvSpPr>
        <p:spPr>
          <a:xfrm>
            <a:off x="9105900" y="657225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나무위키 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–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채소 틀</a:t>
            </a:r>
          </a:p>
        </p:txBody>
      </p:sp>
    </p:spTree>
    <p:extLst>
      <p:ext uri="{BB962C8B-B14F-4D97-AF65-F5344CB8AC3E}">
        <p14:creationId xmlns:p14="http://schemas.microsoft.com/office/powerpoint/2010/main" val="1412652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10" dur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" fill="hold">
                                          <p:stCondLst>
                                            <p:cond delay="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" fill="hold">
                                          <p:stCondLst>
                                            <p:cond delay="4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" fill="hold">
                                          <p:stCondLst>
                                            <p:cond delay="8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FEBF8-EA59-DC1C-903A-944D20821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F84C59-37FF-2C88-74EB-7EF8A39F9BFD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F99A42-B5FF-94ED-AF59-0CE316F51041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미나리 </a:t>
            </a:r>
            <a:r>
              <a:rPr lang="ko-KR" altLang="en-US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샐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러드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9B9F7D-3C5D-1A89-4D7A-038527E62663}"/>
              </a:ext>
            </a:extLst>
          </p:cNvPr>
          <p:cNvSpPr txBox="1"/>
          <p:nvPr/>
        </p:nvSpPr>
        <p:spPr>
          <a:xfrm>
            <a:off x="5055797" y="2165450"/>
            <a:ext cx="71362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미나리를 생으로 썰어 샐러드로 먹을 수도 있다</a:t>
            </a:r>
            <a:r>
              <a:rPr lang="en-US" altLang="ko-KR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드레싱으로는 간장</a:t>
            </a:r>
            <a:r>
              <a:rPr lang="en-US" altLang="ko-KR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식초</a:t>
            </a:r>
            <a:r>
              <a:rPr lang="en-US" altLang="ko-KR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000" b="0" i="0" err="1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올리고당</a:t>
            </a:r>
            <a:r>
              <a:rPr lang="en-US" altLang="ko-KR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참기름 등을 사용하여 상큼하고 맛있게 즐길 수 있다</a:t>
            </a:r>
            <a:r>
              <a:rPr lang="en-US" altLang="ko-KR" sz="5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5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2" name="그림 11" descr="음식, 잎채소, 테이블, 식재료이(가) 표시된 사진">
            <a:extLst>
              <a:ext uri="{FF2B5EF4-FFF2-40B4-BE49-F238E27FC236}">
                <a16:creationId xmlns:a16="http://schemas.microsoft.com/office/drawing/2014/main" id="{344D8A66-B5F8-2EB7-0A9F-8447AF92E7AC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3" t="9609" r="20471" b="15464"/>
          <a:stretch>
            <a:fillRect/>
          </a:stretch>
        </p:blipFill>
        <p:spPr>
          <a:xfrm>
            <a:off x="115344" y="2514600"/>
            <a:ext cx="4825110" cy="3848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2F2A75-4844-58A2-E42F-51730640F231}"/>
              </a:ext>
            </a:extLst>
          </p:cNvPr>
          <p:cNvSpPr txBox="1"/>
          <p:nvPr/>
        </p:nvSpPr>
        <p:spPr>
          <a:xfrm>
            <a:off x="8391525" y="1796118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노란장미님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81A68E-20E1-3A57-7AAE-6FD787424D55}"/>
              </a:ext>
            </a:extLst>
          </p:cNvPr>
          <p:cNvSpPr txBox="1"/>
          <p:nvPr/>
        </p:nvSpPr>
        <p:spPr>
          <a:xfrm>
            <a:off x="9182101" y="1499355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367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7331C-F2A4-B26E-010D-917D9F38A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DEDA24-0A36-EEB6-8BB7-C4C68A41FAE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A84B8A-26D9-834B-F91C-57086B8D9755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배추 볶음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90D6D9-50C1-8E65-9A5E-E1262C41C5D3}"/>
              </a:ext>
            </a:extLst>
          </p:cNvPr>
          <p:cNvSpPr txBox="1"/>
          <p:nvPr/>
        </p:nvSpPr>
        <p:spPr>
          <a:xfrm>
            <a:off x="5683250" y="1554272"/>
            <a:ext cx="6565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배추를 적당한 크기로 썰고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마늘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양파와 함께 볶아서 간장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고춧가루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참기름으로 간을 맞추면 간단한 볶음 요리가 완성됨</a:t>
            </a:r>
          </a:p>
        </p:txBody>
      </p:sp>
      <p:pic>
        <p:nvPicPr>
          <p:cNvPr id="7" name="그림 6" descr="음식, 식재료, 농산물, 주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3899674-538B-1FA7-A9FE-00C71FC961FB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31575" r="-4031" b="15556"/>
          <a:stretch>
            <a:fillRect/>
          </a:stretch>
        </p:blipFill>
        <p:spPr>
          <a:xfrm>
            <a:off x="128543" y="2165450"/>
            <a:ext cx="5729175" cy="454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2B89DD-6BF2-52E9-5A5C-FEF288F5E508}"/>
              </a:ext>
            </a:extLst>
          </p:cNvPr>
          <p:cNvSpPr txBox="1"/>
          <p:nvPr/>
        </p:nvSpPr>
        <p:spPr>
          <a:xfrm>
            <a:off x="8410575" y="1184940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노란장미님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C4CB2-277C-146C-3AAB-E8C2203920E7}"/>
              </a:ext>
            </a:extLst>
          </p:cNvPr>
          <p:cNvSpPr txBox="1"/>
          <p:nvPr/>
        </p:nvSpPr>
        <p:spPr>
          <a:xfrm>
            <a:off x="9223375" y="830997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335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28F07-551B-4966-22A0-A1AD348B3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B2A07F-E235-02F7-15AD-62BF5EBC246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채소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B16ED1-3213-71CB-BF9F-77E91EE002E2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오이와 참치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0357D-3801-785C-CDEB-FD391AE77933}"/>
              </a:ext>
            </a:extLst>
          </p:cNvPr>
          <p:cNvSpPr txBox="1"/>
          <p:nvPr/>
        </p:nvSpPr>
        <p:spPr>
          <a:xfrm>
            <a:off x="4886325" y="2165450"/>
            <a:ext cx="73056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오이를 반으로 썰고 속을 파낸 후</a:t>
            </a:r>
            <a:r>
              <a:rPr lang="en-US" altLang="ko-KR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참치와 마요네즈를 섞어 넣으면 간단하고 맛있는 간식이다</a:t>
            </a:r>
            <a:r>
              <a:rPr lang="en-US" altLang="ko-KR" sz="60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60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1" name="그림 10" descr="음식, 요리, 실내, 샐러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A85E4F-0622-D721-0E61-D86752C67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1" t="31575" r="4918" b="12117"/>
          <a:stretch/>
        </p:blipFill>
        <p:spPr>
          <a:xfrm>
            <a:off x="171450" y="2165450"/>
            <a:ext cx="4457700" cy="45984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B05977-7671-9601-16DA-DBE3BBB2BE08}"/>
              </a:ext>
            </a:extLst>
          </p:cNvPr>
          <p:cNvSpPr txBox="1"/>
          <p:nvPr/>
        </p:nvSpPr>
        <p:spPr>
          <a:xfrm>
            <a:off x="8353425" y="1856543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봉자바리님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0E0E9-D85E-8784-62C0-B2CCB6975B5A}"/>
              </a:ext>
            </a:extLst>
          </p:cNvPr>
          <p:cNvSpPr txBox="1"/>
          <p:nvPr/>
        </p:nvSpPr>
        <p:spPr>
          <a:xfrm>
            <a:off x="9182101" y="1380620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782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2CA4E-B2F6-E0D5-9B33-4BBA4F489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271333-DB33-6F56-B6A3-D576BEBAB17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2-4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328C5-6415-F97E-B9B0-AF21C87B9D6B}"/>
              </a:ext>
            </a:extLst>
          </p:cNvPr>
          <p:cNvSpPr txBox="1"/>
          <p:nvPr/>
        </p:nvSpPr>
        <p:spPr>
          <a:xfrm>
            <a:off x="1713411" y="830997"/>
            <a:ext cx="87651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</a:t>
            </a:r>
          </a:p>
        </p:txBody>
      </p:sp>
    </p:spTree>
    <p:extLst>
      <p:ext uri="{BB962C8B-B14F-4D97-AF65-F5344CB8AC3E}">
        <p14:creationId xmlns:p14="http://schemas.microsoft.com/office/powerpoint/2010/main" val="94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0FE01-0389-AC9B-EC2A-2C09B6831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DFD3F-94E7-D413-E192-D76713A587B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2-4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콩</a:t>
            </a:r>
          </a:p>
        </p:txBody>
      </p:sp>
      <p:pic>
        <p:nvPicPr>
          <p:cNvPr id="4" name="그림 3" descr="국수, 육수, 아시아식 수프, 스톡이(가) 표시된 사진">
            <a:extLst>
              <a:ext uri="{FF2B5EF4-FFF2-40B4-BE49-F238E27FC236}">
                <a16:creationId xmlns:a16="http://schemas.microsoft.com/office/drawing/2014/main" id="{486EF27B-80CF-F7F1-407A-1BD266353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6" r="11264"/>
          <a:stretch/>
        </p:blipFill>
        <p:spPr>
          <a:xfrm>
            <a:off x="0" y="2095500"/>
            <a:ext cx="5592933" cy="476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7CBBDD-DD13-5B81-BD00-4BD412743738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1. </a:t>
            </a:r>
            <a:r>
              <a:rPr lang="ko-KR" altLang="en-US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콩나물국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5C4C97-334B-712F-C91E-87EE59286473}"/>
              </a:ext>
            </a:extLst>
          </p:cNvPr>
          <p:cNvSpPr txBox="1"/>
          <p:nvPr/>
        </p:nvSpPr>
        <p:spPr>
          <a:xfrm>
            <a:off x="5829300" y="1063764"/>
            <a:ext cx="63627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3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콩나물은 국으로 끓여 먹으면 정말 맛있다</a:t>
            </a:r>
            <a:r>
              <a:rPr lang="en-US" altLang="ko-KR" sz="63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63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맑은 국물에 소고기와 함께 끓이면 시원하고 맛있는 국이 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209B-D006-FC5B-9121-9BE933741D4B}"/>
              </a:ext>
            </a:extLst>
          </p:cNvPr>
          <p:cNvSpPr txBox="1"/>
          <p:nvPr/>
        </p:nvSpPr>
        <p:spPr>
          <a:xfrm>
            <a:off x="7572375" y="867668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–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뚱이네♡님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789073-088B-7621-B437-9D27DD2CCA68}"/>
              </a:ext>
            </a:extLst>
          </p:cNvPr>
          <p:cNvSpPr txBox="1"/>
          <p:nvPr/>
        </p:nvSpPr>
        <p:spPr>
          <a:xfrm>
            <a:off x="8486776" y="578049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67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E90C6-A7FB-3AD0-15ED-217FC425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FAFFBD-32E1-0171-184A-15C3159C344E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2-4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콩</a:t>
            </a:r>
          </a:p>
        </p:txBody>
      </p:sp>
      <p:pic>
        <p:nvPicPr>
          <p:cNvPr id="4" name="그림 3" descr="음식, 요리, 사발, 접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EEA4169-420D-C7CE-7D73-CFCBAFAAA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7" t="2273" r="11762"/>
          <a:stretch/>
        </p:blipFill>
        <p:spPr>
          <a:xfrm>
            <a:off x="0" y="2250282"/>
            <a:ext cx="6493669" cy="4607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1B51BE-9223-CBFF-0A89-2DBDEB9DE05C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2. </a:t>
            </a:r>
            <a:r>
              <a:rPr lang="ko-KR" altLang="en-US" sz="8800" err="1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콩비지찌개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0AE638-18BA-5742-5131-B775277BE0D9}"/>
              </a:ext>
            </a:extLst>
          </p:cNvPr>
          <p:cNvSpPr txBox="1"/>
          <p:nvPr/>
        </p:nvSpPr>
        <p:spPr>
          <a:xfrm>
            <a:off x="6493669" y="1936850"/>
            <a:ext cx="56983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콩을 갈아서 만든 비지로 찌개를 끓이면 진하고 구수한 맛을 즐길 수 있다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돼지고기나 두부를 넣어도 맛있음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  <a:endParaRPr lang="ko-KR" altLang="en-US" sz="5400" b="0" i="0">
              <a:solidFill>
                <a:srgbClr val="303038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6C486-0CAB-4FF6-0B58-F995602359D0}"/>
              </a:ext>
            </a:extLst>
          </p:cNvPr>
          <p:cNvSpPr txBox="1"/>
          <p:nvPr/>
        </p:nvSpPr>
        <p:spPr>
          <a:xfrm>
            <a:off x="8439150" y="1591182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-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눈꽃식탁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51A773-3E1B-9CB2-5708-B88EF31AF5BD}"/>
              </a:ext>
            </a:extLst>
          </p:cNvPr>
          <p:cNvSpPr txBox="1"/>
          <p:nvPr/>
        </p:nvSpPr>
        <p:spPr>
          <a:xfrm>
            <a:off x="9134476" y="1253760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7698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B51BC-D50F-3653-6DB3-DFDFAB6B2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0BC3E-22A5-6CC9-6D4D-AB099E3F464C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2-4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콩</a:t>
            </a:r>
          </a:p>
        </p:txBody>
      </p:sp>
      <p:pic>
        <p:nvPicPr>
          <p:cNvPr id="7" name="그림 6" descr="요리, 음식, 샐러드, 접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945F833-52C8-CE26-1833-34E1C53E45B5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6" t="5269" r="2090" b="3280"/>
          <a:stretch>
            <a:fillRect/>
          </a:stretch>
        </p:blipFill>
        <p:spPr>
          <a:xfrm>
            <a:off x="0" y="2476500"/>
            <a:ext cx="5943600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94148D-35A0-6387-38A3-1E5AA331607A}"/>
              </a:ext>
            </a:extLst>
          </p:cNvPr>
          <p:cNvSpPr txBox="1"/>
          <p:nvPr/>
        </p:nvSpPr>
        <p:spPr>
          <a:xfrm>
            <a:off x="0" y="830997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>
                <a:solidFill>
                  <a:srgbClr val="303038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en-US" altLang="ko-KR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88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콩샐러드</a:t>
            </a:r>
            <a:endParaRPr lang="ko-KR" altLang="en-US" sz="36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4950B8-817F-11E1-4166-87FAC0D137CD}"/>
              </a:ext>
            </a:extLst>
          </p:cNvPr>
          <p:cNvSpPr txBox="1"/>
          <p:nvPr/>
        </p:nvSpPr>
        <p:spPr>
          <a:xfrm>
            <a:off x="5943600" y="1898750"/>
            <a:ext cx="6248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삶은 콩을 사용해 샐러드를 만들면 간단하고 건강한 간식이 </a:t>
            </a:r>
            <a:r>
              <a:rPr lang="ko-KR" altLang="en-US" sz="5400" b="0" i="0" err="1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됀다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올리브오일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레몬즙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소금</a:t>
            </a:r>
            <a:r>
              <a:rPr lang="en-US" altLang="ko-KR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5400" b="0" i="0">
                <a:solidFill>
                  <a:srgbClr val="303038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후추로 간을 맞추면 더욱 맛있다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ECA89-FAD0-87B9-1F49-FEDF8416081E}"/>
              </a:ext>
            </a:extLst>
          </p:cNvPr>
          <p:cNvSpPr txBox="1"/>
          <p:nvPr/>
        </p:nvSpPr>
        <p:spPr>
          <a:xfrm>
            <a:off x="8191500" y="1554272"/>
            <a:ext cx="409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만개의 레시피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 –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좋아좋아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3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E071C-E29C-3E3A-0DD8-8C117EDF4232}"/>
              </a:ext>
            </a:extLst>
          </p:cNvPr>
          <p:cNvSpPr txBox="1"/>
          <p:nvPr/>
        </p:nvSpPr>
        <p:spPr>
          <a:xfrm>
            <a:off x="9067800" y="1213129"/>
            <a:ext cx="569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자료 출처</a:t>
            </a:r>
            <a:r>
              <a:rPr lang="en-US" altLang="ko-KR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: </a:t>
            </a:r>
            <a:r>
              <a:rPr lang="ko-KR" altLang="en-US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백종원의 </a:t>
            </a:r>
            <a:r>
              <a:rPr lang="ko-KR" altLang="en-US" err="1">
                <a:solidFill>
                  <a:schemeClr val="tx1">
                    <a:lumMod val="10000"/>
                  </a:schemeClr>
                </a:solidFill>
                <a:latin typeface="나눔스퀘어라운드 Light" panose="020B0600000101010101" pitchFamily="50" charset="-127"/>
                <a:ea typeface="나눔스퀘어라운드 Light" panose="020B0600000101010101" pitchFamily="50" charset="-127"/>
              </a:rPr>
              <a:t>요리비책</a:t>
            </a:r>
            <a:endParaRPr lang="ko-KR" altLang="en-US">
              <a:solidFill>
                <a:schemeClr val="tx1">
                  <a:lumMod val="10000"/>
                </a:schemeClr>
              </a:solidFill>
              <a:latin typeface="나눔스퀘어라운드 Light" panose="020B0600000101010101" pitchFamily="50" charset="-127"/>
              <a:ea typeface="나눔스퀘어라운드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51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B681A-4A1E-FEDB-EDA1-C2843B12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88C8D-C9F0-5E19-B749-1641C36B262B}"/>
              </a:ext>
            </a:extLst>
          </p:cNvPr>
          <p:cNvSpPr txBox="1"/>
          <p:nvPr/>
        </p:nvSpPr>
        <p:spPr>
          <a:xfrm>
            <a:off x="535849" y="1220018"/>
            <a:ext cx="419807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끝</a:t>
            </a:r>
            <a:r>
              <a:rPr lang="en-US" altLang="ko-KR" sz="239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239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AE37F-CDCF-6053-34EE-FCFB07FB93CF}"/>
              </a:ext>
            </a:extLst>
          </p:cNvPr>
          <p:cNvSpPr/>
          <p:nvPr/>
        </p:nvSpPr>
        <p:spPr>
          <a:xfrm>
            <a:off x="4657725" y="858339"/>
            <a:ext cx="7339148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여기까지 </a:t>
            </a:r>
            <a:r>
              <a:rPr lang="en-US" altLang="ko-KR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모둠</a:t>
            </a:r>
            <a:endParaRPr lang="en-US" altLang="ko-KR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발표였습니다</a:t>
            </a:r>
            <a:r>
              <a:rPr lang="en-US" altLang="ko-KR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endParaRPr lang="en-US" altLang="ko-KR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끝까지 봐주셔서</a:t>
            </a:r>
            <a:endParaRPr lang="en-US" altLang="ko-KR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70B87-FD9F-54EE-17A3-B9A7A971F720}"/>
              </a:ext>
            </a:extLst>
          </p:cNvPr>
          <p:cNvSpPr txBox="1"/>
          <p:nvPr/>
        </p:nvSpPr>
        <p:spPr>
          <a:xfrm>
            <a:off x="0" y="6211669"/>
            <a:ext cx="11031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af-ZA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Copyright 202</a:t>
            </a:r>
            <a:r>
              <a:rPr lang="en-US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af-ZA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김민찬 </a:t>
            </a:r>
            <a:r>
              <a:rPr lang="en-US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et</a:t>
            </a:r>
            <a:r>
              <a:rPr lang="ko-KR" altLang="en-US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al.</a:t>
            </a:r>
            <a:r>
              <a:rPr lang="ko-KR" altLang="en-US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af-ZA" altLang="ko-KR" sz="3600" b="0" i="0">
                <a:solidFill>
                  <a:srgbClr val="222222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All rights reserved.</a:t>
            </a:r>
            <a:endParaRPr lang="ko-KR" altLang="en-US" sz="360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67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4C507-1D37-8952-78A9-A2866F50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5B543-4D26-0D0E-DA76-CC123491CBDE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1</a:t>
            </a:r>
            <a:endParaRPr lang="ko-KR" altLang="en-US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D53982-799A-7B39-05FA-5781BA1BF07A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EDD93-7675-B386-F0DB-2D06E7AE7D20}"/>
              </a:ext>
            </a:extLst>
          </p:cNvPr>
          <p:cNvSpPr txBox="1"/>
          <p:nvPr/>
        </p:nvSpPr>
        <p:spPr>
          <a:xfrm>
            <a:off x="171995" y="2667264"/>
            <a:ext cx="1180446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시작 전 약속</a:t>
            </a:r>
          </a:p>
        </p:txBody>
      </p:sp>
    </p:spTree>
    <p:extLst>
      <p:ext uri="{BB962C8B-B14F-4D97-AF65-F5344CB8AC3E}">
        <p14:creationId xmlns:p14="http://schemas.microsoft.com/office/powerpoint/2010/main" val="4261907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84968B-BC85-A3A1-7F5E-A3CB742B93EA}"/>
              </a:ext>
            </a:extLst>
          </p:cNvPr>
          <p:cNvSpPr txBox="1"/>
          <p:nvPr/>
        </p:nvSpPr>
        <p:spPr>
          <a:xfrm>
            <a:off x="-3" y="100164"/>
            <a:ext cx="121920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시작　전　약속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9D5F6-7160-6C3F-3003-76E7305AE611}"/>
              </a:ext>
            </a:extLst>
          </p:cNvPr>
          <p:cNvSpPr txBox="1"/>
          <p:nvPr/>
        </p:nvSpPr>
        <p:spPr>
          <a:xfrm>
            <a:off x="-3" y="1962212"/>
            <a:ext cx="121920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/>
              <a:t>❌ ❌ ❌</a:t>
            </a:r>
            <a:endParaRPr lang="en-US" altLang="ko-KR" sz="5400"/>
          </a:p>
          <a:p>
            <a:pPr algn="ctr"/>
            <a:r>
              <a:rPr lang="ko-KR" altLang="en-US" sz="66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＂저게　왜　최악의　음식이야？“</a:t>
            </a:r>
            <a:endParaRPr lang="en-US" altLang="ko-KR" sz="6600">
              <a:solidFill>
                <a:schemeClr val="tx1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5400"/>
              <a:t>❌ ❌ ❌</a:t>
            </a:r>
            <a:endParaRPr lang="ko-KR" altLang="en-US" sz="3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44B74-656A-3CCB-7572-98CA9B6A8B49}"/>
              </a:ext>
            </a:extLst>
          </p:cNvPr>
          <p:cNvSpPr txBox="1"/>
          <p:nvPr/>
        </p:nvSpPr>
        <p:spPr>
          <a:xfrm>
            <a:off x="416919" y="4642009"/>
            <a:ext cx="1135815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>
                <a:solidFill>
                  <a:schemeClr val="bg2">
                    <a:lumMod val="7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👌</a:t>
            </a:r>
            <a:r>
              <a:rPr lang="ko-KR" altLang="en-US" sz="115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38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취향존중</a:t>
            </a:r>
            <a:r>
              <a:rPr lang="ko-KR" altLang="en-US" sz="115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👌</a:t>
            </a:r>
            <a:endParaRPr lang="en-US" altLang="ko-KR" sz="11500">
              <a:solidFill>
                <a:schemeClr val="tx1">
                  <a:lumMod val="10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9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"/>
                            </p:stCondLst>
                            <p:childTnLst>
                              <p:par>
                                <p:cTn id="1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3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5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4C507-1D37-8952-78A9-A2866F50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5B543-4D26-0D0E-DA76-CC123491CBDE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</a:t>
            </a:r>
            <a:endParaRPr lang="ko-KR" altLang="en-US" sz="66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D53982-799A-7B39-05FA-5781BA1BF07A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EDD93-7675-B386-F0DB-2D06E7AE7D20}"/>
              </a:ext>
            </a:extLst>
          </p:cNvPr>
          <p:cNvSpPr txBox="1"/>
          <p:nvPr/>
        </p:nvSpPr>
        <p:spPr>
          <a:xfrm>
            <a:off x="182880" y="2174821"/>
            <a:ext cx="1180446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우리반 선정</a:t>
            </a:r>
            <a:endParaRPr lang="en-US" altLang="ko-KR" sz="1150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1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</a:p>
        </p:txBody>
      </p:sp>
    </p:spTree>
    <p:extLst>
      <p:ext uri="{BB962C8B-B14F-4D97-AF65-F5344CB8AC3E}">
        <p14:creationId xmlns:p14="http://schemas.microsoft.com/office/powerpoint/2010/main" val="2072150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BF7BA-D5D1-94E2-C8C0-3BF6B752B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569CAA-6773-11EB-128D-07DD6143F65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설문 조사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480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9E59B-D48A-BC2E-FDDE-AE321C2960E6}"/>
              </a:ext>
            </a:extLst>
          </p:cNvPr>
          <p:cNvSpPr txBox="1"/>
          <p:nvPr/>
        </p:nvSpPr>
        <p:spPr>
          <a:xfrm>
            <a:off x="2406830" y="4159151"/>
            <a:ext cx="7378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우리반 친구들의</a:t>
            </a:r>
            <a:endParaRPr lang="en-US" altLang="ko-KR" sz="7200">
              <a:solidFill>
                <a:schemeClr val="accen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20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음식인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767AA-A2CF-3E4B-B0D5-B50132DE6A67}"/>
              </a:ext>
            </a:extLst>
          </p:cNvPr>
          <p:cNvSpPr txBox="1"/>
          <p:nvPr/>
        </p:nvSpPr>
        <p:spPr>
          <a:xfrm>
            <a:off x="2406830" y="953156"/>
            <a:ext cx="7378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우리반 친구들의</a:t>
            </a:r>
            <a:endParaRPr lang="en-US" altLang="ko-KR" sz="7200">
              <a:solidFill>
                <a:schemeClr val="accen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20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음식의 종류</a:t>
            </a:r>
          </a:p>
        </p:txBody>
      </p:sp>
    </p:spTree>
    <p:extLst>
      <p:ext uri="{BB962C8B-B14F-4D97-AF65-F5344CB8AC3E}">
        <p14:creationId xmlns:p14="http://schemas.microsoft.com/office/powerpoint/2010/main" val="376733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4.07407E-6 L 0 -0.07223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1.48148E-6 L 0 -0.07222 " pathEditMode="relative" rAng="0" ptsTypes="AA">
                                      <p:cBhvr>
                                        <p:cTn id="1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82687-D9A8-945E-B900-2D9964B0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224516-5221-881B-820E-E4720A2AAF4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2-2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종류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B8FA63D-F76D-4F32-51B3-C691FA1129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094016"/>
              </p:ext>
            </p:extLst>
          </p:nvPr>
        </p:nvGraphicFramePr>
        <p:xfrm>
          <a:off x="0" y="830996"/>
          <a:ext cx="12192000" cy="6027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43AB0655-7525-AAC3-F96F-BC9FBBE9C211}"/>
              </a:ext>
            </a:extLst>
          </p:cNvPr>
          <p:cNvSpPr txBox="1"/>
          <p:nvPr/>
        </p:nvSpPr>
        <p:spPr>
          <a:xfrm>
            <a:off x="2734796" y="3140119"/>
            <a:ext cx="630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fontAlgn="t" latinLnBrk="1" hangingPunct="1"/>
            <a:endParaRPr lang="ko-KR" altLang="ko-KR" sz="1800" b="0" i="0" u="none" strike="noStrike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946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F66A-B6E9-B7C7-6A4D-AE96D8039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955C1-8528-F4E8-9236-66F245EA222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2-3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BAA9CA-F714-A5D0-BE66-3EC3737F45C2}"/>
              </a:ext>
            </a:extLst>
          </p:cNvPr>
          <p:cNvGrpSpPr/>
          <p:nvPr/>
        </p:nvGrpSpPr>
        <p:grpSpPr>
          <a:xfrm>
            <a:off x="0" y="830997"/>
            <a:ext cx="12192000" cy="6027003"/>
            <a:chOff x="0" y="830997"/>
            <a:chExt cx="12192000" cy="6027003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6F5C0EA1-5612-5980-2B6A-DCE6835AB54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82967223"/>
                </p:ext>
              </p:extLst>
            </p:nvPr>
          </p:nvGraphicFramePr>
          <p:xfrm>
            <a:off x="0" y="830997"/>
            <a:ext cx="12192000" cy="60270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FD1D552-DEA1-0EC9-9FEC-E5FDB8430A23}"/>
                </a:ext>
              </a:extLst>
            </p:cNvPr>
            <p:cNvSpPr txBox="1"/>
            <p:nvPr/>
          </p:nvSpPr>
          <p:spPr>
            <a:xfrm>
              <a:off x="6849291" y="4944292"/>
              <a:ext cx="10711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3</a:t>
              </a:r>
              <a:endParaRPr lang="ko-KR" altLang="en-US" sz="960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CB0D90-884D-63EF-55D5-5B53D38E7306}"/>
                </a:ext>
              </a:extLst>
            </p:cNvPr>
            <p:cNvSpPr txBox="1"/>
            <p:nvPr/>
          </p:nvSpPr>
          <p:spPr>
            <a:xfrm>
              <a:off x="6444344" y="1490008"/>
              <a:ext cx="10711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5</a:t>
              </a:r>
              <a:endParaRPr lang="ko-KR" altLang="en-US" sz="960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8F140E8-BAA2-D2B5-E1AD-3A4D04CC32C7}"/>
                </a:ext>
              </a:extLst>
            </p:cNvPr>
            <p:cNvSpPr txBox="1"/>
            <p:nvPr/>
          </p:nvSpPr>
          <p:spPr>
            <a:xfrm>
              <a:off x="5778137" y="3583139"/>
              <a:ext cx="107115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>
                  <a:solidFill>
                    <a:srgbClr val="000000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2</a:t>
              </a:r>
              <a:endParaRPr lang="ko-KR" altLang="en-US" sz="9600">
                <a:solidFill>
                  <a:srgbClr val="0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569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79D25-28D9-4BA1-0369-378AD5E8A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3F4F01-48BF-18A9-4E76-68EC6B59F40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3-1 –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 알아보기</a:t>
            </a:r>
            <a:r>
              <a:rPr lang="en-US" altLang="ko-KR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C62319-C47C-B065-7BAF-34DA08DA3D3F}"/>
              </a:ext>
            </a:extLst>
          </p:cNvPr>
          <p:cNvSpPr txBox="1"/>
          <p:nvPr/>
        </p:nvSpPr>
        <p:spPr>
          <a:xfrm>
            <a:off x="1713411" y="830997"/>
            <a:ext cx="876517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0">
                <a:solidFill>
                  <a:schemeClr val="tx1">
                    <a:lumMod val="10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버섯</a:t>
            </a:r>
          </a:p>
        </p:txBody>
      </p:sp>
    </p:spTree>
    <p:extLst>
      <p:ext uri="{BB962C8B-B14F-4D97-AF65-F5344CB8AC3E}">
        <p14:creationId xmlns:p14="http://schemas.microsoft.com/office/powerpoint/2010/main" val="2823580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flythrough hasBounce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테마">
  <a:themeElements>
    <a:clrScheme name="내 컬러">
      <a:dk1>
        <a:srgbClr val="F6F8D5"/>
      </a:dk1>
      <a:lt1>
        <a:srgbClr val="98D2C0"/>
      </a:lt1>
      <a:dk2>
        <a:srgbClr val="4F959D"/>
      </a:dk2>
      <a:lt2>
        <a:srgbClr val="205781"/>
      </a:lt2>
      <a:accent1>
        <a:srgbClr val="626F47"/>
      </a:accent1>
      <a:accent2>
        <a:srgbClr val="A4B465"/>
      </a:accent2>
      <a:accent3>
        <a:srgbClr val="FFCF50"/>
      </a:accent3>
      <a:accent4>
        <a:srgbClr val="FEFAE0"/>
      </a:accent4>
      <a:accent5>
        <a:srgbClr val="3D8D7A"/>
      </a:accent5>
      <a:accent6>
        <a:srgbClr val="B3D8A8"/>
      </a:accent6>
      <a:hlink>
        <a:srgbClr val="FBFFE4"/>
      </a:hlink>
      <a:folHlink>
        <a:srgbClr val="A3D1C6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931</Words>
  <Application>Microsoft Office PowerPoint</Application>
  <PresentationFormat>와이드스크린</PresentationFormat>
  <Paragraphs>152</Paragraphs>
  <Slides>28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나눔스퀘어라운드 ExtraBold</vt:lpstr>
      <vt:lpstr>나눔스퀘어라운드 Light</vt:lpstr>
      <vt:lpstr>나눔스퀘어라운드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민찬 김</dc:creator>
  <cp:lastModifiedBy>민찬 김</cp:lastModifiedBy>
  <cp:revision>1</cp:revision>
  <dcterms:created xsi:type="dcterms:W3CDTF">2025-04-01T07:20:40Z</dcterms:created>
  <dcterms:modified xsi:type="dcterms:W3CDTF">2025-04-06T23:24:06Z</dcterms:modified>
</cp:coreProperties>
</file>